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y Grotesk Grand" charset="1" panose="00000507000000000000"/>
      <p:regular r:id="rId10"/>
    </p:embeddedFont>
    <p:embeddedFont>
      <p:font typeface="Cy Grotesk Grand Bold" charset="1" panose="00000807000000000000"/>
      <p:regular r:id="rId11"/>
    </p:embeddedFont>
    <p:embeddedFont>
      <p:font typeface="Cy Grotesk Grand Thin" charset="1" panose="00000207000000000000"/>
      <p:regular r:id="rId12"/>
    </p:embeddedFont>
    <p:embeddedFont>
      <p:font typeface="Cy Grotesk Grand Light" charset="1" panose="00000407000000000000"/>
      <p:regular r:id="rId13"/>
    </p:embeddedFont>
    <p:embeddedFont>
      <p:font typeface="Cy Grotesk Grand Semi-Bold" charset="1" panose="00000707000000000000"/>
      <p:regular r:id="rId14"/>
    </p:embeddedFont>
    <p:embeddedFont>
      <p:font typeface="Cy Grotesk Grand Ultra-Bold" charset="1" panose="00000907000000000000"/>
      <p:regular r:id="rId15"/>
    </p:embeddedFont>
    <p:embeddedFont>
      <p:font typeface="Cy Grotesk Grand Heavy" charset="1" panose="00000A07000000000000"/>
      <p:regular r:id="rId16"/>
    </p:embeddedFont>
    <p:embeddedFont>
      <p:font typeface="Codec Pro" charset="1" panose="00000500000000000000"/>
      <p:regular r:id="rId17"/>
    </p:embeddedFont>
    <p:embeddedFont>
      <p:font typeface="Codec Pro Bold" charset="1" panose="00000600000000000000"/>
      <p:regular r:id="rId18"/>
    </p:embeddedFont>
    <p:embeddedFont>
      <p:font typeface="Codec Pro Thin" charset="1" panose="00000200000000000000"/>
      <p:regular r:id="rId19"/>
    </p:embeddedFont>
    <p:embeddedFont>
      <p:font typeface="Codec Pro Light" charset="1" panose="00000300000000000000"/>
      <p:regular r:id="rId20"/>
    </p:embeddedFont>
    <p:embeddedFont>
      <p:font typeface="Codec Pro Ultra-Bold" charset="1" panose="00000700000000000000"/>
      <p:regular r:id="rId21"/>
    </p:embeddedFont>
    <p:embeddedFont>
      <p:font typeface="Codec Pro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14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15.jpe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gif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11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12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ropbox.com/scl/fi/bd2shn7cmpn0cmdhsh6no/Demo-Video-Webscraping-Project.mp4?rlkey=g40mlqb5q5pb5qcs0gt5p47ua&amp;dl=0" TargetMode="External" Type="http://schemas.openxmlformats.org/officeDocument/2006/relationships/hyperlink"/><Relationship Id="rId3" Target="https://www.dropbox.com/scl/fi/bd2shn7cmpn0cmdhsh6no/Demo-Video-Webscraping-Project.mp4?rlkey=g40mlqb5q5pb5qcs0gt5p47ua&amp;dl=0" TargetMode="External" Type="http://schemas.openxmlformats.org/officeDocument/2006/relationships/hyperlink"/><Relationship Id="rId4" Target="https://www.dropbox.com/scl/fi/bd2shn7cmpn0cmdhsh6no/Demo-Video-Webscraping-Project.mp4?rlkey=g40mlqb5q5pb5qcs0gt5p47ua&amp;dl=0" TargetMode="External" Type="http://schemas.openxmlformats.org/officeDocument/2006/relationships/hyperlink"/><Relationship Id="rId5" Target="https://www.dropbox.com/scl/fi/bd2shn7cmpn0cmdhsh6no/Demo-Video-Webscraping-Project.mp4?rlkey=g40mlqb5q5pb5qcs0gt5p47ua&amp;dl=0" TargetMode="External" Type="http://schemas.openxmlformats.org/officeDocument/2006/relationships/hyperlink"/><Relationship Id="rId6" Target="https://www.dropbox.com/scl/fi/bd2shn7cmpn0cmdhsh6no/Demo-Video-Webscraping-Project.mp4?rlkey=g40mlqb5q5pb5qcs0gt5p47ua&amp;dl=0" TargetMode="External" Type="http://schemas.openxmlformats.org/officeDocument/2006/relationships/hyperlink"/><Relationship Id="rId7" Target="../media/image13.pn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288346"/>
            <a:ext cx="13738268" cy="3853689"/>
            <a:chOff x="0" y="0"/>
            <a:chExt cx="18317690" cy="5138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8317690" cy="3815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latin typeface="Cy Grotesk Grand"/>
                </a:rPr>
                <a:t>WEBSCRAPING</a:t>
              </a:r>
            </a:p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latin typeface="Cy Grotesk Grand"/>
                </a:rPr>
                <a:t>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97935"/>
              <a:ext cx="18317690" cy="84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Medical Startups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29200" t="-23454" r="-3067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STREAMLIT WEBSITE GENERATION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81537"/>
            <a:ext cx="616927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3"/>
              </a:lnSpc>
            </a:pPr>
            <a:r>
              <a:rPr lang="en-US" sz="5961">
                <a:solidFill>
                  <a:srgbClr val="EDECED"/>
                </a:solidFill>
                <a:latin typeface="Cy Grotesk Grand"/>
              </a:rPr>
              <a:t>Demo Video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0" r="-642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DEMO VIDEO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38065" y="4732037"/>
            <a:ext cx="10857403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09"/>
              </a:lnSpc>
              <a:spcBef>
                <a:spcPct val="0"/>
              </a:spcBef>
            </a:pPr>
            <a:r>
              <a:rPr lang="en-US" sz="11424">
                <a:solidFill>
                  <a:srgbClr val="EDECED"/>
                </a:solidFill>
                <a:latin typeface="Cy Grotesk Grand"/>
              </a:rPr>
              <a:t>MERCI À VOUS </a:t>
            </a:r>
            <a:r>
              <a:rPr lang="en-US" sz="11424">
                <a:solidFill>
                  <a:srgbClr val="EDECED"/>
                </a:solidFill>
                <a:latin typeface="Cy Grotesk Gran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9931" y="4288492"/>
            <a:ext cx="8379404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DECED"/>
                </a:solidFill>
                <a:latin typeface="Cy Grotesk Grand"/>
              </a:rPr>
              <a:t>SUMMARY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52284" y="1439809"/>
            <a:ext cx="8802413" cy="7049917"/>
            <a:chOff x="0" y="0"/>
            <a:chExt cx="11736551" cy="93998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23900"/>
              <a:ext cx="11736551" cy="1759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43"/>
                </a:lnSpc>
              </a:pPr>
              <a:r>
                <a:rPr lang="en-US" sz="5177">
                  <a:solidFill>
                    <a:srgbClr val="EDECED"/>
                  </a:solidFill>
                  <a:latin typeface="Codec Pro"/>
                </a:rPr>
                <a:t>PROJECT DESCRIPTION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853028"/>
              <a:ext cx="11736551" cy="1759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43"/>
                </a:lnSpc>
              </a:pPr>
              <a:r>
                <a:rPr lang="en-US" sz="5177">
                  <a:solidFill>
                    <a:srgbClr val="EDECED"/>
                  </a:solidFill>
                  <a:latin typeface="Codec Pro"/>
                </a:rPr>
                <a:t>WEB INTERFACE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64564"/>
              <a:ext cx="11736551" cy="1759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43"/>
                </a:lnSpc>
              </a:pPr>
              <a:r>
                <a:rPr lang="en-US" sz="5177">
                  <a:solidFill>
                    <a:srgbClr val="EDECED"/>
                  </a:solidFill>
                  <a:latin typeface="Codec Pro"/>
                </a:rPr>
                <a:t>WEBSCRAPING PART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40808"/>
              <a:ext cx="11736551" cy="1759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43"/>
                </a:lnSpc>
              </a:pPr>
              <a:r>
                <a:rPr lang="en-US" sz="5177">
                  <a:solidFill>
                    <a:srgbClr val="EDECED"/>
                  </a:solidFill>
                  <a:latin typeface="Codec Pro"/>
                </a:rPr>
                <a:t>DEMO VIDEO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7864316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55244" y="5670244"/>
            <a:ext cx="7027882" cy="4552211"/>
            <a:chOff x="0" y="0"/>
            <a:chExt cx="9370509" cy="60696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770650" y="0"/>
              <a:ext cx="2472332" cy="2200375"/>
            </a:xfrm>
            <a:custGeom>
              <a:avLst/>
              <a:gdLst/>
              <a:ahLst/>
              <a:cxnLst/>
              <a:rect r="r" b="b" t="t" l="l"/>
              <a:pathLst>
                <a:path h="2200375" w="2472332">
                  <a:moveTo>
                    <a:pt x="0" y="0"/>
                  </a:moveTo>
                  <a:lnTo>
                    <a:pt x="2472332" y="0"/>
                  </a:lnTo>
                  <a:lnTo>
                    <a:pt x="2472332" y="2200375"/>
                  </a:lnTo>
                  <a:lnTo>
                    <a:pt x="0" y="220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687162" y="798563"/>
              <a:ext cx="2371925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web inteface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7331120">
              <a:off x="1232596" y="2439310"/>
              <a:ext cx="2610766" cy="509099"/>
            </a:xfrm>
            <a:prstGeom prst="rect">
              <a:avLst/>
            </a:prstGeom>
          </p:spPr>
        </p:pic>
        <p:sp>
          <p:nvSpPr>
            <p:cNvPr name="Freeform 7" id="7"/>
            <p:cNvSpPr/>
            <p:nvPr/>
          </p:nvSpPr>
          <p:spPr>
            <a:xfrm flipH="false" flipV="false" rot="5400000">
              <a:off x="155222" y="3018101"/>
              <a:ext cx="2730635" cy="3041079"/>
            </a:xfrm>
            <a:custGeom>
              <a:avLst/>
              <a:gdLst/>
              <a:ahLst/>
              <a:cxnLst/>
              <a:rect r="r" b="b" t="t" l="l"/>
              <a:pathLst>
                <a:path h="3041079" w="2730635">
                  <a:moveTo>
                    <a:pt x="0" y="0"/>
                  </a:moveTo>
                  <a:lnTo>
                    <a:pt x="2730635" y="0"/>
                  </a:lnTo>
                  <a:lnTo>
                    <a:pt x="2730635" y="3041079"/>
                  </a:lnTo>
                  <a:lnTo>
                    <a:pt x="0" y="3041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41258" y="4226400"/>
              <a:ext cx="2371925" cy="61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Startups Informations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2914239" y="3132139"/>
              <a:ext cx="2610766" cy="509099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5400000">
              <a:off x="6484652" y="2538638"/>
              <a:ext cx="2730635" cy="3041079"/>
            </a:xfrm>
            <a:custGeom>
              <a:avLst/>
              <a:gdLst/>
              <a:ahLst/>
              <a:cxnLst/>
              <a:rect r="r" b="b" t="t" l="l"/>
              <a:pathLst>
                <a:path h="3041079" w="2730635">
                  <a:moveTo>
                    <a:pt x="0" y="0"/>
                  </a:moveTo>
                  <a:lnTo>
                    <a:pt x="2730635" y="0"/>
                  </a:lnTo>
                  <a:lnTo>
                    <a:pt x="2730635" y="3041079"/>
                  </a:lnTo>
                  <a:lnTo>
                    <a:pt x="0" y="3041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799992" y="3746938"/>
              <a:ext cx="2371925" cy="61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Startups CSR Score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3336398" y="3869240"/>
              <a:ext cx="2472332" cy="2200375"/>
            </a:xfrm>
            <a:custGeom>
              <a:avLst/>
              <a:gdLst/>
              <a:ahLst/>
              <a:cxnLst/>
              <a:rect r="r" b="b" t="t" l="l"/>
              <a:pathLst>
                <a:path h="2200375" w="2472332">
                  <a:moveTo>
                    <a:pt x="0" y="0"/>
                  </a:moveTo>
                  <a:lnTo>
                    <a:pt x="2472332" y="0"/>
                  </a:lnTo>
                  <a:lnTo>
                    <a:pt x="2472332" y="2200375"/>
                  </a:lnTo>
                  <a:lnTo>
                    <a:pt x="0" y="220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252910" y="4667802"/>
              <a:ext cx="2371925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Startups Locations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2273236">
              <a:off x="4351264" y="2132802"/>
              <a:ext cx="2610766" cy="509099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3816623" y="4059617"/>
            <a:ext cx="4164688" cy="4365368"/>
            <a:chOff x="0" y="0"/>
            <a:chExt cx="5552918" cy="5820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95279" y="0"/>
              <a:ext cx="2472332" cy="2200375"/>
            </a:xfrm>
            <a:custGeom>
              <a:avLst/>
              <a:gdLst/>
              <a:ahLst/>
              <a:cxnLst/>
              <a:rect r="r" b="b" t="t" l="l"/>
              <a:pathLst>
                <a:path h="2200375" w="2472332">
                  <a:moveTo>
                    <a:pt x="0" y="0"/>
                  </a:moveTo>
                  <a:lnTo>
                    <a:pt x="2472332" y="0"/>
                  </a:lnTo>
                  <a:lnTo>
                    <a:pt x="2472332" y="2200375"/>
                  </a:lnTo>
                  <a:lnTo>
                    <a:pt x="0" y="220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44029" y="798563"/>
              <a:ext cx="2371925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Webscraping</a:t>
              </a:r>
            </a:p>
          </p:txBody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6679495">
              <a:off x="193195" y="2575530"/>
              <a:ext cx="2610766" cy="509099"/>
            </a:xfrm>
            <a:prstGeom prst="rect">
              <a:avLst/>
            </a:prstGeom>
          </p:spPr>
        </p:pic>
        <p:sp>
          <p:nvSpPr>
            <p:cNvPr name="Freeform 19" id="19"/>
            <p:cNvSpPr/>
            <p:nvPr/>
          </p:nvSpPr>
          <p:spPr>
            <a:xfrm flipH="false" flipV="false" rot="1538302">
              <a:off x="2726255" y="3193560"/>
              <a:ext cx="2472332" cy="2200375"/>
            </a:xfrm>
            <a:custGeom>
              <a:avLst/>
              <a:gdLst/>
              <a:ahLst/>
              <a:cxnLst/>
              <a:rect r="r" b="b" t="t" l="l"/>
              <a:pathLst>
                <a:path h="2200375" w="2472332">
                  <a:moveTo>
                    <a:pt x="0" y="0"/>
                  </a:moveTo>
                  <a:lnTo>
                    <a:pt x="2472332" y="0"/>
                  </a:lnTo>
                  <a:lnTo>
                    <a:pt x="2472332" y="2200376"/>
                  </a:lnTo>
                  <a:lnTo>
                    <a:pt x="0" y="2200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964566" y="3939192"/>
              <a:ext cx="2371925" cy="61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BeautifulSoup &amp; Selenium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83488" y="3383499"/>
              <a:ext cx="2472332" cy="2200375"/>
            </a:xfrm>
            <a:custGeom>
              <a:avLst/>
              <a:gdLst/>
              <a:ahLst/>
              <a:cxnLst/>
              <a:rect r="r" b="b" t="t" l="l"/>
              <a:pathLst>
                <a:path h="2200375" w="2472332">
                  <a:moveTo>
                    <a:pt x="0" y="0"/>
                  </a:moveTo>
                  <a:lnTo>
                    <a:pt x="2472332" y="0"/>
                  </a:lnTo>
                  <a:lnTo>
                    <a:pt x="2472332" y="2200375"/>
                  </a:lnTo>
                  <a:lnTo>
                    <a:pt x="0" y="220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4182061"/>
              <a:ext cx="2371925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6"/>
                </a:lnSpc>
              </a:pPr>
              <a:r>
                <a:rPr lang="en-US" sz="1497">
                  <a:solidFill>
                    <a:srgbClr val="EDECED"/>
                  </a:solidFill>
                  <a:latin typeface="Cy Grotesk Grand"/>
                </a:rPr>
                <a:t>With Excel</a:t>
              </a:r>
            </a:p>
          </p:txBody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3913482">
              <a:off x="2549292" y="2557310"/>
              <a:ext cx="2610766" cy="509099"/>
            </a:xfrm>
            <a:prstGeom prst="rect">
              <a:avLst/>
            </a:prstGeom>
          </p:spPr>
        </p:pic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038165">
            <a:off x="10467436" y="5176504"/>
            <a:ext cx="4266807" cy="83202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54191" y="4050092"/>
            <a:ext cx="6947315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4"/>
              </a:lnSpc>
            </a:pPr>
            <a:r>
              <a:rPr lang="en-US" sz="6478">
                <a:solidFill>
                  <a:srgbClr val="EDECED"/>
                </a:solidFill>
                <a:latin typeface="Cy Grotesk Grand"/>
              </a:rPr>
              <a:t>Project</a:t>
            </a:r>
          </a:p>
          <a:p>
            <a:pPr>
              <a:lnSpc>
                <a:spcPts val="7774"/>
              </a:lnSpc>
            </a:pPr>
            <a:r>
              <a:rPr lang="en-US" sz="6478">
                <a:solidFill>
                  <a:srgbClr val="EDECED"/>
                </a:solidFill>
                <a:latin typeface="Cy Grotesk Grand"/>
              </a:rPr>
              <a:t>Description</a:t>
            </a:r>
          </a:p>
          <a:p>
            <a:pPr>
              <a:lnSpc>
                <a:spcPts val="7774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6202089" y="-2139575"/>
            <a:ext cx="7846786" cy="7902854"/>
            <a:chOff x="0" y="0"/>
            <a:chExt cx="10462381" cy="10537139"/>
          </a:xfrm>
        </p:grpSpPr>
        <p:sp>
          <p:nvSpPr>
            <p:cNvPr name="Freeform 27" id="27"/>
            <p:cNvSpPr/>
            <p:nvPr/>
          </p:nvSpPr>
          <p:spPr>
            <a:xfrm flipH="false" flipV="false" rot="7562475">
              <a:off x="1388254" y="1595363"/>
              <a:ext cx="7685873" cy="7346413"/>
            </a:xfrm>
            <a:custGeom>
              <a:avLst/>
              <a:gdLst/>
              <a:ahLst/>
              <a:cxnLst/>
              <a:rect r="r" b="b" t="t" l="l"/>
              <a:pathLst>
                <a:path h="7346413" w="7685873">
                  <a:moveTo>
                    <a:pt x="0" y="0"/>
                  </a:moveTo>
                  <a:lnTo>
                    <a:pt x="7685873" y="0"/>
                  </a:lnTo>
                  <a:lnTo>
                    <a:pt x="7685873" y="7346413"/>
                  </a:lnTo>
                  <a:lnTo>
                    <a:pt x="0" y="734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124646" y="4527069"/>
              <a:ext cx="8213090" cy="231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</a:p>
            <a:p>
              <a:pPr algn="ctr">
                <a:lnSpc>
                  <a:spcPts val="1996"/>
                </a:lnSpc>
              </a:pPr>
              <a:r>
                <a:rPr lang="en-US" sz="1663">
                  <a:solidFill>
                    <a:srgbClr val="EDECED"/>
                  </a:solidFill>
                  <a:latin typeface="Cy Grotesk Grand"/>
                </a:rPr>
                <a:t>Comment peut-on développer une interface qui identifie et met en avant les startups médicales prometteuses respectant les normes RSE, afin de catalyser un changement sociétal positif par des investissements ciblés ?</a:t>
              </a: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764917">
            <a:off x="12446883" y="2995448"/>
            <a:ext cx="4266807" cy="8320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EDECED"/>
                </a:solidFill>
                <a:latin typeface="Cy Grotesk Grand"/>
              </a:rPr>
              <a:t>WEBSCRAPING PART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46472"/>
            <a:ext cx="10127201" cy="237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8363" indent="-479181" lvl="1">
              <a:lnSpc>
                <a:spcPts val="11097"/>
              </a:lnSpc>
              <a:buFont typeface="Arial"/>
              <a:buChar char="•"/>
            </a:pPr>
            <a:r>
              <a:rPr lang="en-US" sz="4438">
                <a:solidFill>
                  <a:srgbClr val="EDECED"/>
                </a:solidFill>
                <a:latin typeface="Codec Pro"/>
              </a:rPr>
              <a:t>With Excel</a:t>
            </a:r>
          </a:p>
          <a:p>
            <a:pPr algn="l" marL="958363" indent="-479181" lvl="1">
              <a:lnSpc>
                <a:spcPts val="6214"/>
              </a:lnSpc>
              <a:buFont typeface="Arial"/>
              <a:buChar char="•"/>
            </a:pPr>
            <a:r>
              <a:rPr lang="en-US" sz="4438">
                <a:solidFill>
                  <a:srgbClr val="EDECED"/>
                </a:solidFill>
                <a:latin typeface="Codec Pro"/>
              </a:rPr>
              <a:t>With BeautifulSoup &amp; Selenium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0" r="-575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WITH EXCEL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0" r="-503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WITH BEAUTIFULSOUP &amp; SELENIUM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EDECED"/>
                </a:solidFill>
                <a:latin typeface="Cy Grotesk Grand"/>
              </a:rPr>
              <a:t>WEB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84533"/>
            <a:ext cx="10127201" cy="283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8363" indent="-479181" lvl="1">
              <a:lnSpc>
                <a:spcPts val="7457"/>
              </a:lnSpc>
              <a:buFont typeface="Arial"/>
              <a:buChar char="•"/>
            </a:pPr>
            <a:r>
              <a:rPr lang="en-US" sz="4438">
                <a:solidFill>
                  <a:srgbClr val="EDECED"/>
                </a:solidFill>
                <a:latin typeface="Codec Pro"/>
              </a:rPr>
              <a:t>Getting Startups Locations</a:t>
            </a:r>
          </a:p>
          <a:p>
            <a:pPr marL="958363" indent="-479181" lvl="1">
              <a:lnSpc>
                <a:spcPts val="7457"/>
              </a:lnSpc>
              <a:buFont typeface="Arial"/>
              <a:buChar char="•"/>
            </a:pPr>
            <a:r>
              <a:rPr lang="en-US" sz="4438">
                <a:solidFill>
                  <a:srgbClr val="EDECED"/>
                </a:solidFill>
                <a:latin typeface="Codec Pro"/>
              </a:rPr>
              <a:t>CSR Score Generation</a:t>
            </a:r>
          </a:p>
          <a:p>
            <a:pPr algn="l" marL="958363" indent="-479181" lvl="1">
              <a:lnSpc>
                <a:spcPts val="7457"/>
              </a:lnSpc>
              <a:buFont typeface="Arial"/>
              <a:buChar char="•"/>
            </a:pPr>
            <a:r>
              <a:rPr lang="en-US" sz="4438">
                <a:solidFill>
                  <a:srgbClr val="EDECED"/>
                </a:solidFill>
                <a:latin typeface="Codec Pro"/>
              </a:rPr>
              <a:t>Streamlit Website Generation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-67316" r="0" b="-10512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GETTING STARTUPS LOCATIONS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0520" y="2432231"/>
            <a:ext cx="15266959" cy="8756943"/>
            <a:chOff x="0" y="0"/>
            <a:chExt cx="7981950" cy="4578350"/>
          </a:xfrm>
        </p:grpSpPr>
        <p:sp>
          <p:nvSpPr>
            <p:cNvPr name="Freeform 3" id="3">
              <a:hlinkClick r:id="rId2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>
              <a:hlinkClick r:id="rId3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>
              <a:hlinkClick r:id="rId4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>
              <a:hlinkClick r:id="rId5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>
              <a:hlinkClick r:id="rId6" tooltip="https://www.dropbox.com/scl/fi/bd2shn7cmpn0cmdhsh6no/Demo-Video-Webscraping-Project.mp4?rlkey=g40mlqb5q5pb5qcs0gt5p47ua&amp;dl=0"/>
            </p:cNvPr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-120214" r="0" b="-1287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4807"/>
            <a:ext cx="1640651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4175">
                <a:solidFill>
                  <a:srgbClr val="EDECED"/>
                </a:solidFill>
                <a:latin typeface="Cy Grotesk Grand"/>
              </a:rPr>
              <a:t>CSR SCORE GENERATION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DAF4kdV3N3c</dc:identifier>
  <dcterms:modified xsi:type="dcterms:W3CDTF">2011-08-01T06:04:30Z</dcterms:modified>
  <cp:revision>1</cp:revision>
  <dc:title>Webscraping Project</dc:title>
</cp:coreProperties>
</file>